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lvl1pPr defTabSz="2909930">
      <a:defRPr sz="5857">
        <a:latin typeface="Calibri"/>
        <a:ea typeface="Calibri"/>
        <a:cs typeface="Calibri"/>
        <a:sym typeface="Calibri"/>
      </a:defRPr>
    </a:lvl1pPr>
    <a:lvl2pPr indent="1454964" defTabSz="2909930">
      <a:defRPr sz="5857">
        <a:latin typeface="Calibri"/>
        <a:ea typeface="Calibri"/>
        <a:cs typeface="Calibri"/>
        <a:sym typeface="Calibri"/>
      </a:defRPr>
    </a:lvl2pPr>
    <a:lvl3pPr indent="2909930" defTabSz="2909930">
      <a:defRPr sz="5857">
        <a:latin typeface="Calibri"/>
        <a:ea typeface="Calibri"/>
        <a:cs typeface="Calibri"/>
        <a:sym typeface="Calibri"/>
      </a:defRPr>
    </a:lvl3pPr>
    <a:lvl4pPr indent="4364891" defTabSz="2909930">
      <a:defRPr sz="5857">
        <a:latin typeface="Calibri"/>
        <a:ea typeface="Calibri"/>
        <a:cs typeface="Calibri"/>
        <a:sym typeface="Calibri"/>
      </a:defRPr>
    </a:lvl4pPr>
    <a:lvl5pPr indent="5819856" defTabSz="2909930">
      <a:defRPr sz="5857">
        <a:latin typeface="Calibri"/>
        <a:ea typeface="Calibri"/>
        <a:cs typeface="Calibri"/>
        <a:sym typeface="Calibri"/>
      </a:defRPr>
    </a:lvl5pPr>
    <a:lvl6pPr indent="7274821" defTabSz="2909930">
      <a:defRPr sz="5857">
        <a:latin typeface="Calibri"/>
        <a:ea typeface="Calibri"/>
        <a:cs typeface="Calibri"/>
        <a:sym typeface="Calibri"/>
      </a:defRPr>
    </a:lvl6pPr>
    <a:lvl7pPr indent="8729789" defTabSz="2909930">
      <a:defRPr sz="5857">
        <a:latin typeface="Calibri"/>
        <a:ea typeface="Calibri"/>
        <a:cs typeface="Calibri"/>
        <a:sym typeface="Calibri"/>
      </a:defRPr>
    </a:lvl7pPr>
    <a:lvl8pPr indent="10184755" defTabSz="2909930">
      <a:defRPr sz="5857">
        <a:latin typeface="Calibri"/>
        <a:ea typeface="Calibri"/>
        <a:cs typeface="Calibri"/>
        <a:sym typeface="Calibri"/>
      </a:defRPr>
    </a:lvl8pPr>
    <a:lvl9pPr indent="11639721" defTabSz="2909930">
      <a:defRPr sz="5857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5"/>
    <a:srgbClr val="DBEEF4"/>
    <a:srgbClr val="B8CACE"/>
    <a:srgbClr val="4A75A7"/>
    <a:srgbClr val="4671A5"/>
    <a:srgbClr val="4773A8"/>
    <a:srgbClr val="CF3D71"/>
    <a:srgbClr val="CC407C"/>
    <a:srgbClr val="FF0000"/>
    <a:srgbClr val="09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BE4B48"/>
              </a:solidFill>
              <a:prstDash val="solid"/>
              <a:bevel/>
            </a:ln>
          </a:left>
          <a:right>
            <a:ln w="9525" cap="flat">
              <a:solidFill>
                <a:srgbClr val="BE4B48"/>
              </a:solidFill>
              <a:prstDash val="solid"/>
              <a:bevel/>
            </a:ln>
          </a:right>
          <a:top>
            <a:ln w="9525" cap="flat">
              <a:solidFill>
                <a:srgbClr val="BE4B48"/>
              </a:solidFill>
              <a:prstDash val="solid"/>
              <a:bevel/>
            </a:ln>
          </a:top>
          <a:bottom>
            <a:ln w="9525" cap="flat">
              <a:solidFill>
                <a:srgbClr val="BE4B48"/>
              </a:solidFill>
              <a:prstDash val="solid"/>
              <a:bevel/>
            </a:ln>
          </a:bottom>
          <a:insideH>
            <a:ln w="9525" cap="flat">
              <a:solidFill>
                <a:srgbClr val="BE4B48"/>
              </a:solidFill>
              <a:prstDash val="solid"/>
              <a:bevel/>
            </a:ln>
          </a:insideH>
          <a:insideV>
            <a:ln w="9525" cap="flat">
              <a:solidFill>
                <a:srgbClr val="BE4B48"/>
              </a:solidFill>
              <a:prstDash val="solid"/>
              <a:bevel/>
            </a:ln>
          </a:insideV>
        </a:tcBdr>
        <a:fill>
          <a:solidFill>
            <a:srgbClr val="C0504D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BE4B48"/>
              </a:solidFill>
              <a:prstDash val="solid"/>
              <a:bevel/>
            </a:ln>
          </a:left>
          <a:right>
            <a:ln w="25400" cap="flat">
              <a:solidFill>
                <a:srgbClr val="C0504D"/>
              </a:solidFill>
              <a:prstDash val="solid"/>
              <a:bevel/>
            </a:ln>
          </a:right>
          <a:top>
            <a:ln w="9525" cap="flat">
              <a:solidFill>
                <a:srgbClr val="BE4B48"/>
              </a:solidFill>
              <a:prstDash val="solid"/>
              <a:bevel/>
            </a:ln>
          </a:top>
          <a:bottom>
            <a:ln w="9525" cap="flat">
              <a:solidFill>
                <a:srgbClr val="BE4B48"/>
              </a:solidFill>
              <a:prstDash val="solid"/>
              <a:bevel/>
            </a:ln>
          </a:bottom>
          <a:insideH>
            <a:ln w="9525" cap="flat">
              <a:solidFill>
                <a:srgbClr val="BE4B48"/>
              </a:solidFill>
              <a:prstDash val="solid"/>
              <a:bevel/>
            </a:ln>
          </a:insideH>
          <a:insideV>
            <a:ln w="9525" cap="flat">
              <a:solidFill>
                <a:srgbClr val="BE4B48"/>
              </a:solidFill>
              <a:prstDash val="solid"/>
              <a:bevel/>
            </a:ln>
          </a:insideV>
        </a:tcBdr>
        <a:fill>
          <a:solidFill>
            <a:srgbClr val="C0504D">
              <a:alpha val="4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0504D"/>
              </a:solidFill>
              <a:prstDash val="solid"/>
              <a:bevel/>
            </a:ln>
          </a:top>
          <a:bottom>
            <a:ln w="25400" cap="flat">
              <a:solidFill>
                <a:srgbClr val="C0504D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BE4B48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0504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7107"/>
    <p:restoredTop sz="95353" autoAdjust="0"/>
  </p:normalViewPr>
  <p:slideViewPr>
    <p:cSldViewPr snapToGrid="0">
      <p:cViewPr>
        <p:scale>
          <a:sx n="45" d="100"/>
          <a:sy n="45" d="100"/>
        </p:scale>
        <p:origin x="488" y="-1856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3515507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1pPr>
    <a:lvl2pPr indent="163271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2pPr>
    <a:lvl3pPr indent="326542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3pPr>
    <a:lvl4pPr indent="489813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4pPr>
    <a:lvl5pPr indent="653084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5pPr>
    <a:lvl6pPr indent="816355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6pPr>
    <a:lvl7pPr indent="979626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7pPr>
    <a:lvl8pPr indent="1142897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8pPr>
    <a:lvl9pPr indent="1306168" defTabSz="326542">
      <a:lnSpc>
        <a:spcPct val="125000"/>
      </a:lnSpc>
      <a:defRPr sz="1714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just" defTabSz="4572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uFill>
                      <a:solidFill/>
                    </a:uFill>
                  </a:rPr>
                  <a:t>Inhomogeneous broadening induced mixing (</a:t>
                </a:r>
                <a:r>
                  <a:rPr lang="en-US" sz="2400" b="0" i="0" smtClean="0">
                    <a:uFill>
                      <a:solidFill/>
                    </a:uFill>
                    <a:latin typeface="Cambria Math" panose="02040503050406030204" pitchFamily="18" charset="0"/>
                  </a:rPr>
                  <a:t>𝑇_2^∗)</a:t>
                </a:r>
                <a:r>
                  <a:rPr lang="en-US" sz="2400" dirty="0" smtClean="0">
                    <a:uFill>
                      <a:solidFill/>
                    </a:uFill>
                  </a:rPr>
                  <a:t> allows decay from </a:t>
                </a:r>
                <a:r>
                  <a:rPr lang="en-US" sz="2400" dirty="0" err="1" smtClean="0">
                    <a:uFill>
                      <a:solidFill/>
                    </a:uFill>
                  </a:rPr>
                  <a:t>superradiant</a:t>
                </a:r>
                <a:r>
                  <a:rPr lang="en-US" sz="2400" dirty="0" smtClean="0">
                    <a:uFill>
                      <a:solidFill/>
                    </a:uFill>
                  </a:rPr>
                  <a:t> state to dark </a:t>
                </a:r>
                <a:r>
                  <a:rPr lang="en-US" sz="2400" dirty="0" err="1" smtClean="0">
                    <a:uFill>
                      <a:solidFill/>
                    </a:uFill>
                  </a:rPr>
                  <a:t>subradiant</a:t>
                </a:r>
                <a:r>
                  <a:rPr lang="en-US" sz="2400" dirty="0" smtClean="0">
                    <a:uFill>
                      <a:solidFill/>
                    </a:uFill>
                  </a:rPr>
                  <a:t> states.</a:t>
                </a:r>
              </a:p>
              <a:p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25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468880" y="5902964"/>
            <a:ext cx="27980642" cy="65328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4937760" y="12435841"/>
            <a:ext cx="23042880" cy="950975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828435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3656869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5485305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7313736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833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2833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2833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2833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2833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833"/>
              <a:t>Body Level One</a:t>
            </a:r>
          </a:p>
          <a:p>
            <a:pPr lvl="1">
              <a:defRPr sz="1800"/>
            </a:pPr>
            <a:r>
              <a:rPr sz="12833"/>
              <a:t>Body Level Two</a:t>
            </a:r>
          </a:p>
          <a:p>
            <a:pPr lvl="2">
              <a:defRPr sz="1800"/>
            </a:pPr>
            <a:r>
              <a:rPr sz="12833"/>
              <a:t>Body Level Three</a:t>
            </a:r>
          </a:p>
          <a:p>
            <a:pPr lvl="3">
              <a:defRPr sz="1800"/>
            </a:pPr>
            <a:r>
              <a:rPr sz="12833"/>
              <a:t>Body Level Four</a:t>
            </a:r>
          </a:p>
          <a:p>
            <a:pPr lvl="4">
              <a:defRPr sz="1800"/>
            </a:pPr>
            <a:r>
              <a:rPr sz="12833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23865841" y="0"/>
            <a:ext cx="7406640" cy="2048257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1645920" y="878848"/>
            <a:ext cx="21671280" cy="2106675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833"/>
              <a:t>Body Level One</a:t>
            </a:r>
          </a:p>
          <a:p>
            <a:pPr lvl="1">
              <a:defRPr sz="1800"/>
            </a:pPr>
            <a:r>
              <a:rPr sz="12833"/>
              <a:t>Body Level Two</a:t>
            </a:r>
          </a:p>
          <a:p>
            <a:pPr lvl="2">
              <a:defRPr sz="1800"/>
            </a:pPr>
            <a:r>
              <a:rPr sz="12833"/>
              <a:t>Body Level Three</a:t>
            </a:r>
          </a:p>
          <a:p>
            <a:pPr lvl="3">
              <a:defRPr sz="1800"/>
            </a:pPr>
            <a:r>
              <a:rPr sz="12833"/>
              <a:t>Body Level Four</a:t>
            </a:r>
          </a:p>
          <a:p>
            <a:pPr lvl="4">
              <a:defRPr sz="1800"/>
            </a:pPr>
            <a:r>
              <a:rPr sz="12833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833"/>
              <a:t>Body Level One</a:t>
            </a:r>
          </a:p>
          <a:p>
            <a:pPr lvl="1">
              <a:defRPr sz="1800"/>
            </a:pPr>
            <a:r>
              <a:rPr sz="12833"/>
              <a:t>Body Level Two</a:t>
            </a:r>
          </a:p>
          <a:p>
            <a:pPr lvl="2">
              <a:defRPr sz="1800"/>
            </a:pPr>
            <a:r>
              <a:rPr sz="12833"/>
              <a:t>Body Level Three</a:t>
            </a:r>
          </a:p>
          <a:p>
            <a:pPr lvl="3">
              <a:defRPr sz="1800"/>
            </a:pPr>
            <a:r>
              <a:rPr sz="12833"/>
              <a:t>Body Level Four</a:t>
            </a:r>
          </a:p>
          <a:p>
            <a:pPr lvl="4">
              <a:defRPr sz="1800"/>
            </a:pPr>
            <a:r>
              <a:rPr sz="12833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600326" y="14102081"/>
            <a:ext cx="27980643" cy="4358641"/>
          </a:xfrm>
          <a:prstGeom prst="rect">
            <a:avLst/>
          </a:prstGeom>
        </p:spPr>
        <p:txBody>
          <a:bodyPr anchor="t"/>
          <a:lstStyle>
            <a:lvl1pPr algn="l">
              <a:defRPr sz="15999" b="1" cap="all"/>
            </a:lvl1pPr>
          </a:lstStyle>
          <a:p>
            <a:pPr lvl="0">
              <a:defRPr sz="1800" b="0" cap="none"/>
            </a:pPr>
            <a:r>
              <a:rPr sz="15999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600326" y="9301486"/>
            <a:ext cx="27980643" cy="480059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917"/>
              </a:spcBef>
              <a:buSzTx/>
              <a:buFontTx/>
              <a:buNone/>
              <a:defRPr sz="8000">
                <a:solidFill>
                  <a:srgbClr val="888888"/>
                </a:solidFill>
              </a:defRPr>
            </a:lvl1pPr>
            <a:lvl2pPr marL="0" indent="1828435">
              <a:spcBef>
                <a:spcPts val="1917"/>
              </a:spcBef>
              <a:buSzTx/>
              <a:buFontTx/>
              <a:buNone/>
              <a:defRPr sz="8000">
                <a:solidFill>
                  <a:srgbClr val="888888"/>
                </a:solidFill>
              </a:defRPr>
            </a:lvl2pPr>
            <a:lvl3pPr marL="0" indent="3656869">
              <a:spcBef>
                <a:spcPts val="1917"/>
              </a:spcBef>
              <a:buSzTx/>
              <a:buFontTx/>
              <a:buNone/>
              <a:defRPr sz="8000">
                <a:solidFill>
                  <a:srgbClr val="888888"/>
                </a:solidFill>
              </a:defRPr>
            </a:lvl3pPr>
            <a:lvl4pPr marL="0" indent="5485305">
              <a:spcBef>
                <a:spcPts val="1917"/>
              </a:spcBef>
              <a:buSzTx/>
              <a:buFontTx/>
              <a:buNone/>
              <a:defRPr sz="8000">
                <a:solidFill>
                  <a:srgbClr val="888888"/>
                </a:solidFill>
              </a:defRPr>
            </a:lvl4pPr>
            <a:lvl5pPr marL="0" indent="7313736">
              <a:spcBef>
                <a:spcPts val="1917"/>
              </a:spcBef>
              <a:buSzTx/>
              <a:buFontTx/>
              <a:buNone/>
              <a:defRPr sz="8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14538961" cy="16824956"/>
          </a:xfrm>
          <a:prstGeom prst="rect">
            <a:avLst/>
          </a:prstGeom>
        </p:spPr>
        <p:txBody>
          <a:bodyPr/>
          <a:lstStyle>
            <a:lvl1pPr>
              <a:spcBef>
                <a:spcPts val="2667"/>
              </a:spcBef>
              <a:defRPr sz="11166"/>
            </a:lvl1pPr>
            <a:lvl2pPr marL="3160010" indent="-1331575">
              <a:spcBef>
                <a:spcPts val="2667"/>
              </a:spcBef>
              <a:defRPr sz="11166"/>
            </a:lvl2pPr>
            <a:lvl3pPr marL="4932962" indent="-1276091">
              <a:spcBef>
                <a:spcPts val="2667"/>
              </a:spcBef>
              <a:defRPr sz="11166"/>
            </a:lvl3pPr>
            <a:lvl4pPr marL="6909779" indent="-1424475">
              <a:spcBef>
                <a:spcPts val="2667"/>
              </a:spcBef>
              <a:defRPr sz="11166"/>
            </a:lvl4pPr>
            <a:lvl5pPr marL="8738214" indent="-1424475">
              <a:spcBef>
                <a:spcPts val="2667"/>
              </a:spcBef>
              <a:defRPr sz="11166"/>
            </a:lvl5pPr>
          </a:lstStyle>
          <a:p>
            <a:pPr lvl="0">
              <a:defRPr sz="1800"/>
            </a:pPr>
            <a:r>
              <a:rPr sz="11166"/>
              <a:t>Body Level One</a:t>
            </a:r>
          </a:p>
          <a:p>
            <a:pPr lvl="1">
              <a:defRPr sz="1800"/>
            </a:pPr>
            <a:r>
              <a:rPr sz="11166"/>
              <a:t>Body Level Two</a:t>
            </a:r>
          </a:p>
          <a:p>
            <a:pPr lvl="2">
              <a:defRPr sz="1800"/>
            </a:pPr>
            <a:r>
              <a:rPr sz="11166"/>
              <a:t>Body Level Three</a:t>
            </a:r>
          </a:p>
          <a:p>
            <a:pPr lvl="3">
              <a:defRPr sz="1800"/>
            </a:pPr>
            <a:r>
              <a:rPr sz="11166"/>
              <a:t>Body Level Four</a:t>
            </a:r>
          </a:p>
          <a:p>
            <a:pPr lvl="4">
              <a:defRPr sz="1800"/>
            </a:pPr>
            <a:r>
              <a:rPr sz="11166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645921" y="821794"/>
            <a:ext cx="29626559" cy="37716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645920" y="4593489"/>
            <a:ext cx="14544677" cy="23661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250"/>
              </a:spcBef>
              <a:buSzTx/>
              <a:buFontTx/>
              <a:buNone/>
              <a:defRPr sz="9583" b="1"/>
            </a:lvl1pPr>
            <a:lvl2pPr marL="0" indent="1828435">
              <a:spcBef>
                <a:spcPts val="2250"/>
              </a:spcBef>
              <a:buSzTx/>
              <a:buFontTx/>
              <a:buNone/>
              <a:defRPr sz="9583" b="1"/>
            </a:lvl2pPr>
            <a:lvl3pPr marL="0" indent="3656869">
              <a:spcBef>
                <a:spcPts val="2250"/>
              </a:spcBef>
              <a:buSzTx/>
              <a:buFontTx/>
              <a:buNone/>
              <a:defRPr sz="9583" b="1"/>
            </a:lvl3pPr>
            <a:lvl4pPr marL="0" indent="5485305">
              <a:spcBef>
                <a:spcPts val="2250"/>
              </a:spcBef>
              <a:buSzTx/>
              <a:buFontTx/>
              <a:buNone/>
              <a:defRPr sz="9583" b="1"/>
            </a:lvl4pPr>
            <a:lvl5pPr marL="0" indent="7313736">
              <a:spcBef>
                <a:spcPts val="2250"/>
              </a:spcBef>
              <a:buSzTx/>
              <a:buFontTx/>
              <a:buNone/>
              <a:defRPr sz="9583" b="1"/>
            </a:lvl5pPr>
          </a:lstStyle>
          <a:p>
            <a:pPr lvl="0">
              <a:defRPr sz="1800" b="0"/>
            </a:pPr>
            <a:r>
              <a:rPr sz="9583" b="1"/>
              <a:t>Body Level One</a:t>
            </a:r>
          </a:p>
          <a:p>
            <a:pPr lvl="1">
              <a:defRPr sz="1800" b="0"/>
            </a:pPr>
            <a:r>
              <a:rPr sz="9583" b="1"/>
              <a:t>Body Level Two</a:t>
            </a:r>
          </a:p>
          <a:p>
            <a:pPr lvl="2">
              <a:defRPr sz="1800" b="0"/>
            </a:pPr>
            <a:r>
              <a:rPr sz="9583" b="1"/>
              <a:t>Body Level Three</a:t>
            </a:r>
          </a:p>
          <a:p>
            <a:pPr lvl="3">
              <a:defRPr sz="1800" b="0"/>
            </a:pPr>
            <a:r>
              <a:rPr sz="9583" b="1"/>
              <a:t>Body Level Four</a:t>
            </a:r>
          </a:p>
          <a:p>
            <a:pPr lvl="4">
              <a:defRPr sz="1800" b="0"/>
            </a:pPr>
            <a:r>
              <a:rPr sz="9583" b="1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645921" y="294643"/>
            <a:ext cx="29626559" cy="48259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645925" y="0"/>
            <a:ext cx="10829927" cy="4592321"/>
          </a:xfrm>
          <a:prstGeom prst="rect">
            <a:avLst/>
          </a:prstGeom>
        </p:spPr>
        <p:txBody>
          <a:bodyPr anchor="b"/>
          <a:lstStyle>
            <a:lvl1pPr algn="l">
              <a:defRPr sz="8000" b="1"/>
            </a:lvl1pPr>
          </a:lstStyle>
          <a:p>
            <a:pPr lvl="0">
              <a:defRPr sz="1800" b="0"/>
            </a:pPr>
            <a:r>
              <a:rPr sz="8000" b="1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870180" y="873765"/>
            <a:ext cx="18402301" cy="2107183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833"/>
              <a:t>Body Level One</a:t>
            </a:r>
          </a:p>
          <a:p>
            <a:pPr lvl="1">
              <a:defRPr sz="1800"/>
            </a:pPr>
            <a:r>
              <a:rPr sz="12833"/>
              <a:t>Body Level Two</a:t>
            </a:r>
          </a:p>
          <a:p>
            <a:pPr lvl="2">
              <a:defRPr sz="1800"/>
            </a:pPr>
            <a:r>
              <a:rPr sz="12833"/>
              <a:t>Body Level Three</a:t>
            </a:r>
          </a:p>
          <a:p>
            <a:pPr lvl="3">
              <a:defRPr sz="1800"/>
            </a:pPr>
            <a:r>
              <a:rPr sz="12833"/>
              <a:t>Body Level Four</a:t>
            </a:r>
          </a:p>
          <a:p>
            <a:pPr lvl="4">
              <a:defRPr sz="1800"/>
            </a:pPr>
            <a:r>
              <a:rPr sz="12833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452236" y="15361921"/>
            <a:ext cx="19751043" cy="1813562"/>
          </a:xfrm>
          <a:prstGeom prst="rect">
            <a:avLst/>
          </a:prstGeom>
        </p:spPr>
        <p:txBody>
          <a:bodyPr anchor="b"/>
          <a:lstStyle>
            <a:lvl1pPr algn="l">
              <a:defRPr sz="8000" b="1"/>
            </a:lvl1pPr>
          </a:lstStyle>
          <a:p>
            <a:pPr lvl="0">
              <a:defRPr sz="1800" b="0"/>
            </a:pPr>
            <a:r>
              <a:rPr sz="8000" b="1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6452236" y="17175481"/>
            <a:ext cx="19751043" cy="25755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33"/>
              </a:spcBef>
              <a:buSzTx/>
              <a:buFontTx/>
              <a:buNone/>
              <a:defRPr sz="5583"/>
            </a:lvl1pPr>
            <a:lvl2pPr marL="0" indent="1828435">
              <a:spcBef>
                <a:spcPts val="1333"/>
              </a:spcBef>
              <a:buSzTx/>
              <a:buFontTx/>
              <a:buNone/>
              <a:defRPr sz="5583"/>
            </a:lvl2pPr>
            <a:lvl3pPr marL="0" indent="3656869">
              <a:spcBef>
                <a:spcPts val="1333"/>
              </a:spcBef>
              <a:buSzTx/>
              <a:buFontTx/>
              <a:buNone/>
              <a:defRPr sz="5583"/>
            </a:lvl3pPr>
            <a:lvl4pPr marL="0" indent="5485305">
              <a:spcBef>
                <a:spcPts val="1333"/>
              </a:spcBef>
              <a:buSzTx/>
              <a:buFontTx/>
              <a:buNone/>
              <a:defRPr sz="5583"/>
            </a:lvl4pPr>
            <a:lvl5pPr marL="0" indent="7313736">
              <a:spcBef>
                <a:spcPts val="1333"/>
              </a:spcBef>
              <a:buSzTx/>
              <a:buFontTx/>
              <a:buNone/>
              <a:defRPr sz="5583"/>
            </a:lvl5pPr>
          </a:lstStyle>
          <a:p>
            <a:pPr lvl="0">
              <a:defRPr sz="1800"/>
            </a:pPr>
            <a:r>
              <a:rPr sz="5583"/>
              <a:t>Body Level One</a:t>
            </a:r>
          </a:p>
          <a:p>
            <a:pPr lvl="1">
              <a:defRPr sz="1800"/>
            </a:pPr>
            <a:r>
              <a:rPr sz="5583"/>
              <a:t>Body Level Two</a:t>
            </a:r>
          </a:p>
          <a:p>
            <a:pPr lvl="2">
              <a:defRPr sz="1800"/>
            </a:pPr>
            <a:r>
              <a:rPr sz="5583"/>
              <a:t>Body Level Three</a:t>
            </a:r>
          </a:p>
          <a:p>
            <a:pPr lvl="3">
              <a:defRPr sz="1800"/>
            </a:pPr>
            <a:r>
              <a:rPr sz="5583"/>
              <a:t>Body Level Four</a:t>
            </a:r>
          </a:p>
          <a:p>
            <a:pPr lvl="4">
              <a:defRPr sz="1800"/>
            </a:pPr>
            <a:r>
              <a:rPr sz="5583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921" y="294639"/>
            <a:ext cx="29626559" cy="4826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9421" tIns="219421" rIns="219421" bIns="219421" anchor="ctr">
            <a:normAutofit/>
          </a:bodyPr>
          <a:lstStyle/>
          <a:p>
            <a:pPr lvl="0">
              <a:defRPr sz="1800"/>
            </a:pPr>
            <a:r>
              <a:rPr sz="17583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921" y="5120644"/>
            <a:ext cx="29626559" cy="1682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9421" tIns="219421" rIns="219421" bIns="219421">
            <a:normAutofit/>
          </a:bodyPr>
          <a:lstStyle/>
          <a:p>
            <a:pPr lvl="0">
              <a:defRPr sz="1800"/>
            </a:pPr>
            <a:r>
              <a:rPr sz="12833"/>
              <a:t>Body Level One</a:t>
            </a:r>
          </a:p>
          <a:p>
            <a:pPr lvl="1">
              <a:defRPr sz="1800"/>
            </a:pPr>
            <a:r>
              <a:rPr sz="12833"/>
              <a:t>Body Level Two</a:t>
            </a:r>
          </a:p>
          <a:p>
            <a:pPr lvl="2">
              <a:defRPr sz="1800"/>
            </a:pPr>
            <a:r>
              <a:rPr sz="12833"/>
              <a:t>Body Level Three</a:t>
            </a:r>
          </a:p>
          <a:p>
            <a:pPr lvl="3">
              <a:defRPr sz="1800"/>
            </a:pPr>
            <a:r>
              <a:rPr sz="12833"/>
              <a:t>Body Level Four</a:t>
            </a:r>
          </a:p>
          <a:p>
            <a:pPr lvl="4">
              <a:defRPr sz="1800"/>
            </a:pPr>
            <a:r>
              <a:rPr sz="12833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591520" y="20331094"/>
            <a:ext cx="7680961" cy="1186857"/>
          </a:xfrm>
          <a:prstGeom prst="rect">
            <a:avLst/>
          </a:prstGeom>
          <a:ln w="12700">
            <a:miter lim="400000"/>
          </a:ln>
        </p:spPr>
        <p:txBody>
          <a:bodyPr lIns="219421" tIns="219421" rIns="219421" bIns="219421" anchor="ctr">
            <a:spAutoFit/>
          </a:bodyPr>
          <a:lstStyle>
            <a:lvl1pPr algn="r">
              <a:defRPr sz="4833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 defTabSz="3656869">
        <a:defRPr sz="17583">
          <a:latin typeface="Calibri"/>
          <a:ea typeface="Calibri"/>
          <a:cs typeface="Calibri"/>
          <a:sym typeface="Calibri"/>
        </a:defRPr>
      </a:lvl1pPr>
      <a:lvl2pPr algn="ctr" defTabSz="3656869">
        <a:defRPr sz="17583">
          <a:latin typeface="Calibri"/>
          <a:ea typeface="Calibri"/>
          <a:cs typeface="Calibri"/>
          <a:sym typeface="Calibri"/>
        </a:defRPr>
      </a:lvl2pPr>
      <a:lvl3pPr algn="ctr" defTabSz="3656869">
        <a:defRPr sz="17583">
          <a:latin typeface="Calibri"/>
          <a:ea typeface="Calibri"/>
          <a:cs typeface="Calibri"/>
          <a:sym typeface="Calibri"/>
        </a:defRPr>
      </a:lvl3pPr>
      <a:lvl4pPr algn="ctr" defTabSz="3656869">
        <a:defRPr sz="17583">
          <a:latin typeface="Calibri"/>
          <a:ea typeface="Calibri"/>
          <a:cs typeface="Calibri"/>
          <a:sym typeface="Calibri"/>
        </a:defRPr>
      </a:lvl4pPr>
      <a:lvl5pPr algn="ctr" defTabSz="3656869">
        <a:defRPr sz="17583">
          <a:latin typeface="Calibri"/>
          <a:ea typeface="Calibri"/>
          <a:cs typeface="Calibri"/>
          <a:sym typeface="Calibri"/>
        </a:defRPr>
      </a:lvl5pPr>
      <a:lvl6pPr algn="ctr" defTabSz="3656869">
        <a:defRPr sz="17583">
          <a:latin typeface="Calibri"/>
          <a:ea typeface="Calibri"/>
          <a:cs typeface="Calibri"/>
          <a:sym typeface="Calibri"/>
        </a:defRPr>
      </a:lvl6pPr>
      <a:lvl7pPr algn="ctr" defTabSz="3656869">
        <a:defRPr sz="17583">
          <a:latin typeface="Calibri"/>
          <a:ea typeface="Calibri"/>
          <a:cs typeface="Calibri"/>
          <a:sym typeface="Calibri"/>
        </a:defRPr>
      </a:lvl7pPr>
      <a:lvl8pPr algn="ctr" defTabSz="3656869">
        <a:defRPr sz="17583">
          <a:latin typeface="Calibri"/>
          <a:ea typeface="Calibri"/>
          <a:cs typeface="Calibri"/>
          <a:sym typeface="Calibri"/>
        </a:defRPr>
      </a:lvl8pPr>
      <a:lvl9pPr algn="ctr" defTabSz="3656869">
        <a:defRPr sz="17583">
          <a:latin typeface="Calibri"/>
          <a:ea typeface="Calibri"/>
          <a:cs typeface="Calibri"/>
          <a:sym typeface="Calibri"/>
        </a:defRPr>
      </a:lvl9pPr>
    </p:titleStyle>
    <p:bodyStyle>
      <a:lvl1pPr marL="1371324" indent="-1371324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1pPr>
      <a:lvl2pPr marL="3141768" indent="-1313332" defTabSz="3656869">
        <a:spcBef>
          <a:spcPts val="3000"/>
        </a:spcBef>
        <a:buSzPct val="100000"/>
        <a:buFont typeface="Arial"/>
        <a:buChar char="–"/>
        <a:defRPr sz="12833">
          <a:latin typeface="Calibri"/>
          <a:ea typeface="Calibri"/>
          <a:cs typeface="Calibri"/>
          <a:sym typeface="Calibri"/>
        </a:defRPr>
      </a:lvl2pPr>
      <a:lvl3pPr marL="4881123" indent="-1224253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3pPr>
      <a:lvl4pPr marL="6951858" indent="-1466553" defTabSz="3656869">
        <a:spcBef>
          <a:spcPts val="3000"/>
        </a:spcBef>
        <a:buSzPct val="100000"/>
        <a:buFont typeface="Arial"/>
        <a:buChar char="–"/>
        <a:defRPr sz="12833">
          <a:latin typeface="Calibri"/>
          <a:ea typeface="Calibri"/>
          <a:cs typeface="Calibri"/>
          <a:sym typeface="Calibri"/>
        </a:defRPr>
      </a:lvl4pPr>
      <a:lvl5pPr marL="8780293" indent="-1466553" defTabSz="3656869">
        <a:spcBef>
          <a:spcPts val="3000"/>
        </a:spcBef>
        <a:buSzPct val="100000"/>
        <a:buFont typeface="Arial"/>
        <a:buChar char="»"/>
        <a:defRPr sz="12833">
          <a:latin typeface="Calibri"/>
          <a:ea typeface="Calibri"/>
          <a:cs typeface="Calibri"/>
          <a:sym typeface="Calibri"/>
        </a:defRPr>
      </a:lvl5pPr>
      <a:lvl6pPr marL="10608727" indent="-1466553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6pPr>
      <a:lvl7pPr marL="12437162" indent="-1466553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7pPr>
      <a:lvl8pPr marL="14265593" indent="-1466553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8pPr>
      <a:lvl9pPr marL="16094029" indent="-1466553" defTabSz="3656869">
        <a:spcBef>
          <a:spcPts val="3000"/>
        </a:spcBef>
        <a:buSzPct val="100000"/>
        <a:buFont typeface="Arial"/>
        <a:buChar char="•"/>
        <a:defRPr sz="12833">
          <a:latin typeface="Calibri"/>
          <a:ea typeface="Calibri"/>
          <a:cs typeface="Calibri"/>
          <a:sym typeface="Calibri"/>
        </a:defRPr>
      </a:lvl9pPr>
    </p:bodyStyle>
    <p:otherStyle>
      <a:lvl1pPr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1697543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3395088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5092627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6790172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8487715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10185263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11882808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13580353" algn="r" defTabSz="3395088">
        <a:defRPr sz="4833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5.png"/><Relationship Id="rId22" Type="http://schemas.openxmlformats.org/officeDocument/2006/relationships/image" Target="../media/image16.tiff"/><Relationship Id="rId23" Type="http://schemas.openxmlformats.org/officeDocument/2006/relationships/image" Target="../media/image17.png"/><Relationship Id="rId24" Type="http://schemas.openxmlformats.org/officeDocument/2006/relationships/image" Target="../media/image19.png"/><Relationship Id="rId25" Type="http://schemas.openxmlformats.org/officeDocument/2006/relationships/image" Target="../media/image20.jpg"/><Relationship Id="rId26" Type="http://schemas.openxmlformats.org/officeDocument/2006/relationships/image" Target="../media/image21.tiff"/><Relationship Id="rId27" Type="http://schemas.openxmlformats.org/officeDocument/2006/relationships/image" Target="../media/image22.tiff"/><Relationship Id="rId28" Type="http://schemas.openxmlformats.org/officeDocument/2006/relationships/image" Target="../media/image23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tiff"/><Relationship Id="rId14" Type="http://schemas.openxmlformats.org/officeDocument/2006/relationships/image" Target="../media/image11.tiff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3.tiff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-1" y="3592758"/>
            <a:ext cx="9076469" cy="183276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defTabSz="4074269" rtl="0" latinLnBrk="1" hangingPunct="0"/>
            <a:endParaRPr lang="en-US" sz="8200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0290557" y="3631743"/>
            <a:ext cx="12636512" cy="183276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defTabSz="4074269" rtl="0" latinLnBrk="1" hangingPunct="0"/>
            <a:endParaRPr lang="en-US" sz="8200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826499" y="3885766"/>
            <a:ext cx="9751480" cy="5514633"/>
            <a:chOff x="10032049" y="2026251"/>
            <a:chExt cx="10527909" cy="59537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8355" y="2607634"/>
              <a:ext cx="10311603" cy="5372334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0032049" y="2026251"/>
              <a:ext cx="5187287" cy="96323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 defTabSz="4074269" rtl="0" latinLnBrk="1" hangingPunct="0"/>
              <a:endParaRPr lang="en-US" sz="8200">
                <a:solidFill>
                  <a:srgbClr val="000000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-6242"/>
            <a:ext cx="32918400" cy="3657600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l" defTabSz="4074269" rtl="0" latinLnBrk="1" hangingPunct="0"/>
            <a:endParaRPr lang="en-US" sz="8200" dirty="0">
              <a:solidFill>
                <a:srgbClr val="000000"/>
              </a:solidFill>
            </a:endParaRPr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5390298" y="23802"/>
            <a:ext cx="26876720" cy="2492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sz="7200" dirty="0" err="1">
                <a:latin typeface="+mj-lt"/>
              </a:rPr>
              <a:t>Nanophotonics</a:t>
            </a:r>
            <a:r>
              <a:rPr lang="en-US" sz="7200" dirty="0">
                <a:latin typeface="+mj-lt"/>
              </a:rPr>
              <a:t> for telecom quantum networks based on neutral silicon vacancy centers in diamond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199184" y="7034604"/>
            <a:ext cx="18473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667" dirty="0">
              <a:latin typeface="Symbol" panose="05050102010706020507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716896" y="18140045"/>
            <a:ext cx="77007" cy="525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099" tIns="38099" rIns="38099" bIns="38099" numCol="1" spcCol="38100" rtlCol="0" anchor="t">
            <a:spAutoFit/>
          </a:bodyPr>
          <a:lstStyle/>
          <a:p>
            <a:pPr algn="l" rtl="0" latinLnBrk="1" hangingPunct="0"/>
            <a:endParaRPr lang="en-US" sz="2917" dirty="0">
              <a:solidFill>
                <a:srgbClr val="000000"/>
              </a:solidFill>
            </a:endParaRPr>
          </a:p>
        </p:txBody>
      </p:sp>
      <p:sp>
        <p:nvSpPr>
          <p:cNvPr id="128" name="Shape 81"/>
          <p:cNvSpPr txBox="1">
            <a:spLocks/>
          </p:cNvSpPr>
          <p:nvPr/>
        </p:nvSpPr>
        <p:spPr>
          <a:xfrm>
            <a:off x="5390298" y="2214698"/>
            <a:ext cx="26860529" cy="143759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1pPr>
            <a:lvl2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2pPr>
            <a:lvl3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3pPr>
            <a:lvl4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4pPr>
            <a:lvl5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5pPr>
            <a:lvl6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6pPr>
            <a:lvl7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7pPr>
            <a:lvl8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8pPr>
            <a:lvl9pPr algn="ctr" defTabSz="3656869">
              <a:defRPr sz="17583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 defTabSz="4074269" rtl="0" latinLnBrk="1" hangingPunct="0"/>
            <a:r>
              <a:rPr lang="en-US" sz="3200" dirty="0">
                <a:latin typeface="+mj-lt"/>
              </a:rPr>
              <a:t>Ding </a:t>
            </a:r>
            <a:r>
              <a:rPr lang="en-US" sz="3200" dirty="0">
                <a:latin typeface="+mj-lt"/>
                <a:cs typeface="+mj-cs"/>
              </a:rPr>
              <a:t>Huang, </a:t>
            </a:r>
            <a:r>
              <a:rPr lang="en-US" sz="3200" dirty="0" smtClean="0">
                <a:latin typeface="+mj-lt"/>
                <a:cs typeface="+mj-cs"/>
              </a:rPr>
              <a:t>Alex </a:t>
            </a:r>
            <a:r>
              <a:rPr lang="en-US" sz="3200" dirty="0" err="1" smtClean="0">
                <a:latin typeface="+mj-lt"/>
                <a:cs typeface="+mj-cs"/>
              </a:rPr>
              <a:t>Abulnaga</a:t>
            </a:r>
            <a:r>
              <a:rPr lang="en-US" sz="3200" dirty="0" smtClean="0">
                <a:latin typeface="+mj-lt"/>
                <a:cs typeface="+mj-cs"/>
              </a:rPr>
              <a:t>, Sacha </a:t>
            </a:r>
            <a:r>
              <a:rPr lang="en-US" sz="3200" dirty="0" err="1" smtClean="0">
                <a:latin typeface="+mj-lt"/>
                <a:cs typeface="+mj-cs"/>
              </a:rPr>
              <a:t>Welinski</a:t>
            </a:r>
            <a:r>
              <a:rPr lang="en-US" sz="3200" dirty="0" smtClean="0">
                <a:latin typeface="+mj-lt"/>
                <a:cs typeface="+mj-cs"/>
              </a:rPr>
              <a:t>, Brendon </a:t>
            </a:r>
            <a:r>
              <a:rPr lang="en-US" sz="3200" dirty="0">
                <a:latin typeface="+mj-lt"/>
                <a:cs typeface="+mj-cs"/>
              </a:rPr>
              <a:t>C. Rose, </a:t>
            </a:r>
            <a:r>
              <a:rPr lang="en-US" sz="3200" dirty="0" err="1" smtClean="0">
                <a:latin typeface="+mj-lt"/>
                <a:cs typeface="+mj-cs"/>
              </a:rPr>
              <a:t>Zi-Huai</a:t>
            </a:r>
            <a:r>
              <a:rPr lang="en-US" sz="3200" dirty="0" smtClean="0">
                <a:latin typeface="+mj-lt"/>
                <a:cs typeface="+mj-cs"/>
              </a:rPr>
              <a:t> </a:t>
            </a:r>
            <a:r>
              <a:rPr lang="en-US" sz="3200" dirty="0">
                <a:latin typeface="+mj-lt"/>
                <a:cs typeface="+mj-cs"/>
              </a:rPr>
              <a:t>Zhang, Paul Stevenson, Nathalie P. de </a:t>
            </a:r>
            <a:r>
              <a:rPr lang="en-US" sz="3200" dirty="0" smtClean="0">
                <a:latin typeface="+mj-lt"/>
                <a:cs typeface="+mj-cs"/>
              </a:rPr>
              <a:t>Leon </a:t>
            </a:r>
          </a:p>
          <a:p>
            <a:pPr algn="l" defTabSz="4074269" rtl="0" latinLnBrk="1" hangingPunct="0"/>
            <a:r>
              <a:rPr lang="en-US" sz="3200" dirty="0" smtClean="0">
                <a:latin typeface="+mj-lt"/>
                <a:cs typeface="+mj-cs"/>
              </a:rPr>
              <a:t>Department </a:t>
            </a:r>
            <a:r>
              <a:rPr lang="en-US" sz="3200" dirty="0">
                <a:latin typeface="+mj-lt"/>
                <a:cs typeface="+mj-cs"/>
              </a:rPr>
              <a:t>of Electrical Engineering, </a:t>
            </a:r>
            <a:r>
              <a:rPr lang="en-US" sz="3200" dirty="0">
                <a:latin typeface="+mj-lt"/>
              </a:rPr>
              <a:t>Princeton University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090469" y="17228098"/>
            <a:ext cx="5873529" cy="3612851"/>
            <a:chOff x="9546670" y="16305111"/>
            <a:chExt cx="7154675" cy="440089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4441" y="16305111"/>
              <a:ext cx="7016904" cy="4400893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9832003" y="20120757"/>
              <a:ext cx="3035593" cy="524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defTabSz="4074269" rtl="0" latinLnBrk="1" hangingPunct="0"/>
              <a:r>
                <a:rPr lang="en-US" sz="220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Diamond substrate</a:t>
              </a:r>
              <a:endParaRPr lang="en-US" sz="2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3556265" y="19636847"/>
              <a:ext cx="1694119" cy="524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defTabSz="4074269" rtl="0" latinLnBrk="1" hangingPunct="0"/>
              <a:r>
                <a:rPr lang="en-US" sz="2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SiV</a:t>
              </a:r>
              <a:r>
                <a:rPr lang="en-US" sz="2200" baseline="300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</a:t>
              </a:r>
              <a:r>
                <a:rPr lang="en-US" sz="2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Layer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546670" y="18199552"/>
              <a:ext cx="2682162" cy="524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defTabSz="4074269" rtl="0" latinLnBrk="1" hangingPunct="0"/>
              <a:r>
                <a:rPr lang="en-US" sz="22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GaAs </a:t>
              </a:r>
              <a:r>
                <a:rPr lang="en-US" sz="2200" dirty="0" err="1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nanobeam</a:t>
              </a:r>
              <a:endParaRPr lang="en-US" sz="2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70752" y="4343276"/>
            <a:ext cx="4266609" cy="3572982"/>
            <a:chOff x="30262678" y="2483549"/>
            <a:chExt cx="4266609" cy="3572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31953907" y="5421936"/>
                  <a:ext cx="1352355" cy="6345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indent="-571500" algn="l" defTabSz="4074269" rtl="0" latinLnBrk="1" hangingPunct="0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>
                            <a:solidFill>
                              <a:srgbClr val="000000"/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 (</m:t>
                        </m:r>
                        <m:f>
                          <m:fPr>
                            <m:type m:val="skw"/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fPr>
                          <m:num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2200">
                            <a:solidFill>
                              <a:srgbClr val="000000"/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)</m:t>
                        </m:r>
                      </m:oMath>
                    </m:oMathPara>
                  </a14:m>
                  <a:endPara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3907" y="5421936"/>
                  <a:ext cx="1352355" cy="6345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/>
            <p:cNvGrpSpPr/>
            <p:nvPr/>
          </p:nvGrpSpPr>
          <p:grpSpPr>
            <a:xfrm>
              <a:off x="30262678" y="2483549"/>
              <a:ext cx="4266609" cy="2938387"/>
              <a:chOff x="30262678" y="2483549"/>
              <a:chExt cx="4266609" cy="293838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30884" y="2483549"/>
                <a:ext cx="3798403" cy="293838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 rot="16200000">
                <a:off x="29478168" y="3603403"/>
                <a:ext cx="2153793" cy="584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indent="-571500" algn="l" defTabSz="4074269" rtl="0" latinLnBrk="1" hangingPunct="0">
                  <a:spcAft>
                    <a:spcPts val="12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Frequency (THz)</a:t>
                </a: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249933" y="9694855"/>
            <a:ext cx="3516249" cy="3100692"/>
            <a:chOff x="-5398717" y="6030544"/>
            <a:chExt cx="3761442" cy="31006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398717" y="6030544"/>
              <a:ext cx="3761442" cy="30894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147480" y="8553762"/>
              <a:ext cx="1510205" cy="57747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 defTabSz="4074269" rtl="0" latinLnBrk="1" hangingPunct="0"/>
              <a:endParaRPr lang="en-US" sz="8200">
                <a:solidFill>
                  <a:srgbClr val="000000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47" y="4607058"/>
            <a:ext cx="3375383" cy="3450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022" y="4116216"/>
            <a:ext cx="553141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hangingPunct="0"/>
            <a:r>
              <a:rPr lang="en-US" sz="4000" dirty="0">
                <a:solidFill>
                  <a:srgbClr val="000000"/>
                </a:solidFill>
                <a:latin typeface="+mj-lt"/>
                <a:ea typeface="Helvetica Neue" charset="0"/>
                <a:cs typeface="Helvetica Neue" charset="0"/>
              </a:rPr>
              <a:t>Requirements for quantum networks: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7306" y="5475588"/>
            <a:ext cx="5531416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0" indent="-571500" algn="l" defTabSz="4074269" rtl="0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Long lived quantum memory</a:t>
            </a:r>
          </a:p>
          <a:p>
            <a:pPr marL="571500" indent="-571500" algn="l" defTabSz="4074269" rtl="0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Efficient spin-photon interface</a:t>
            </a:r>
          </a:p>
          <a:p>
            <a:pPr marL="571500" indent="-571500" algn="l" defTabSz="4074269" rtl="0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Identical photons</a:t>
            </a:r>
          </a:p>
          <a:p>
            <a:pPr marL="571500" indent="-571500" algn="l" defTabSz="4074269" rtl="0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Telecom wavelength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89012" y="8620092"/>
            <a:ext cx="5134668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hangingPunct="0"/>
            <a:r>
              <a:rPr lang="en-US" sz="4000" dirty="0">
                <a:solidFill>
                  <a:srgbClr val="000000"/>
                </a:solidFill>
                <a:latin typeface="+mj-lt"/>
                <a:ea typeface="Helvetica Neue" charset="0"/>
                <a:cs typeface="Helvetica Neue" charset="0"/>
              </a:rPr>
              <a:t>Prior work on color centers in diamond: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80343" y="9945617"/>
            <a:ext cx="4981481" cy="320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NV</a:t>
            </a:r>
            <a:r>
              <a:rPr lang="en-US" sz="3200" baseline="30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centers have long electron spin coherence, poor optical properties</a:t>
            </a:r>
          </a:p>
          <a:p>
            <a:pPr indent="-571500" algn="l" defTabSz="4074269" rtl="0" hangingPunct="0"/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SiV</a:t>
            </a:r>
            <a:r>
              <a:rPr lang="en-US" sz="3200" baseline="30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centers have better optical properties, poor spin coherence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030" y="15336101"/>
            <a:ext cx="4049949" cy="1219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3311" y="10552532"/>
            <a:ext cx="4942673" cy="290610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68472" y="13662797"/>
            <a:ext cx="835211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hangingPunct="0"/>
            <a:r>
              <a:rPr lang="en-US" sz="4000" dirty="0">
                <a:solidFill>
                  <a:srgbClr val="000000"/>
                </a:solidFill>
                <a:latin typeface="+mj-lt"/>
              </a:rPr>
              <a:t>Neutral silicon vacancy </a:t>
            </a:r>
            <a:r>
              <a:rPr lang="en-US" sz="4000" dirty="0" smtClean="0">
                <a:solidFill>
                  <a:srgbClr val="000000"/>
                </a:solidFill>
                <a:latin typeface="+mj-lt"/>
              </a:rPr>
              <a:t>centers</a:t>
            </a:r>
            <a:endParaRPr lang="en-US" sz="4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709915" y="14698218"/>
            <a:ext cx="4423200" cy="2708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Key idea—Fermi level engineering to stabilize neutral charge 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state of </a:t>
            </a:r>
            <a:r>
              <a:rPr lang="en-US" sz="32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SiV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access new spin configuration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0088" y="18042041"/>
            <a:ext cx="3507314" cy="2523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SiV</a:t>
            </a:r>
            <a:r>
              <a:rPr lang="en-US" sz="3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is a long lived quantum memory:</a:t>
            </a:r>
          </a:p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3200" baseline="-25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~ 1 minute</a:t>
            </a:r>
          </a:p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3200" baseline="-25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~ 1 second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/>
          <a:srcRect r="10148"/>
          <a:stretch/>
        </p:blipFill>
        <p:spPr>
          <a:xfrm>
            <a:off x="14623959" y="10810308"/>
            <a:ext cx="5368643" cy="245008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9318069" y="3972392"/>
            <a:ext cx="960189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SiV</a:t>
            </a:r>
            <a:r>
              <a:rPr lang="en-US" sz="3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is an excellent single photon source: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564759" y="9649157"/>
            <a:ext cx="5154185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2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Near-transform-limited </a:t>
            </a:r>
            <a:r>
              <a: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linewidth, low saturation power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999747" y="9666613"/>
            <a:ext cx="5488579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Ensemble PLE shows all centers have narrow lines over hours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9095123" y="14913815"/>
            <a:ext cx="11189830" cy="32112"/>
          </a:xfrm>
          <a:prstGeom prst="line">
            <a:avLst/>
          </a:prstGeom>
          <a:noFill/>
          <a:ln w="635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TextBox 78"/>
          <p:cNvSpPr txBox="1"/>
          <p:nvPr/>
        </p:nvSpPr>
        <p:spPr>
          <a:xfrm>
            <a:off x="9133115" y="15348750"/>
            <a:ext cx="11151838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074269" rtl="0" hangingPunct="0"/>
            <a:r>
              <a:rPr lang="en-US" sz="4000" dirty="0">
                <a:solidFill>
                  <a:srgbClr val="000000"/>
                </a:solidFill>
                <a:latin typeface="+mj-lt"/>
              </a:rPr>
              <a:t>H</a:t>
            </a:r>
            <a:r>
              <a:rPr lang="en-US" sz="4000" dirty="0" smtClean="0">
                <a:solidFill>
                  <a:srgbClr val="000000"/>
                </a:solidFill>
                <a:latin typeface="+mj-lt"/>
              </a:rPr>
              <a:t>eterogeneously integrated GaAs-on-diamond photonic 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platform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367316" y="13861464"/>
            <a:ext cx="10625285" cy="707884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/>
            <a:r>
              <a:rPr lang="en-US" sz="2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“Observation of an environmentally insensitive solid-state spin defect in diamond”</a:t>
            </a:r>
          </a:p>
          <a:p>
            <a:pPr indent="-571500" algn="l" defTabSz="4074269" rtl="0" hangingPunct="0"/>
            <a:r>
              <a:rPr lang="en-US" sz="2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- </a:t>
            </a:r>
            <a:r>
              <a:rPr lang="fr-FR" sz="20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Rose*, Huang*, et al, Science, 361, 60-63 (2018)</a:t>
            </a:r>
            <a:endParaRPr lang="en-US" sz="2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613070" y="17364957"/>
            <a:ext cx="5359947" cy="4453145"/>
            <a:chOff x="1541908" y="17415725"/>
            <a:chExt cx="5255505" cy="4366373"/>
          </a:xfrm>
        </p:grpSpPr>
        <p:grpSp>
          <p:nvGrpSpPr>
            <p:cNvPr id="19" name="Group 18"/>
            <p:cNvGrpSpPr/>
            <p:nvPr/>
          </p:nvGrpSpPr>
          <p:grpSpPr>
            <a:xfrm>
              <a:off x="1541908" y="17415725"/>
              <a:ext cx="5255504" cy="4366373"/>
              <a:chOff x="1216051" y="19397139"/>
              <a:chExt cx="7741900" cy="708372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6051" y="19397139"/>
                <a:ext cx="7741900" cy="708372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8737499" y="20746325"/>
                <a:ext cx="220452" cy="157470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 defTabSz="4074269" rtl="0" latinLnBrk="1" hangingPunct="0"/>
                <a:endParaRPr lang="en-US" sz="82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647761" y="17568255"/>
              <a:ext cx="149652" cy="325720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074269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3414" y="16643549"/>
            <a:ext cx="1057339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UV PL</a:t>
            </a:r>
            <a:endParaRPr lang="en-US" sz="2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366029" y="16645572"/>
            <a:ext cx="1708158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946 nm PL</a:t>
            </a:r>
            <a:endParaRPr lang="en-US" sz="2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198839" y="16904895"/>
            <a:ext cx="5086114" cy="4339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946 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nm optical 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emission allows for use of GaAs, a mature photonic platform</a:t>
            </a:r>
          </a:p>
          <a:p>
            <a:pPr indent="-571500" algn="l" defTabSz="4074269" rtl="0" hangingPunct="0"/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Evanescent coupling to SiV</a:t>
            </a:r>
            <a:r>
              <a:rPr lang="en-US" sz="3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in diamond substrate</a:t>
            </a:r>
          </a:p>
          <a:p>
            <a:pPr indent="-571500" algn="l" defTabSz="4074269" rtl="0" hangingPunct="0">
              <a:spcBef>
                <a:spcPts val="1200"/>
              </a:spcBef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Fully integrated </a:t>
            </a:r>
            <a:r>
              <a:rPr lang="en-US" sz="32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nanophotonic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circuit using GaAs-on-diamond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5034" y="4800701"/>
            <a:ext cx="6746805" cy="210361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0" y="13334286"/>
            <a:ext cx="9093200" cy="3536"/>
          </a:xfrm>
          <a:prstGeom prst="line">
            <a:avLst/>
          </a:prstGeom>
          <a:noFill/>
          <a:ln w="635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TextBox 113"/>
          <p:cNvSpPr txBox="1"/>
          <p:nvPr/>
        </p:nvSpPr>
        <p:spPr>
          <a:xfrm>
            <a:off x="20726833" y="4029535"/>
            <a:ext cx="933789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hangingPunct="0"/>
            <a:r>
              <a:rPr lang="en-US" sz="4000" dirty="0" smtClean="0">
                <a:solidFill>
                  <a:srgbClr val="000000"/>
                </a:solidFill>
                <a:latin typeface="+mj-lt"/>
              </a:rPr>
              <a:t>Photonic crystal cavity design</a:t>
            </a:r>
            <a:endParaRPr lang="en-US" sz="4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969463" y="13169633"/>
            <a:ext cx="281792" cy="220107"/>
          </a:xfrm>
          <a:prstGeom prst="rect">
            <a:avLst/>
          </a:prstGeom>
          <a:solidFill>
            <a:srgbClr val="DBEEF4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7334498" y="11887787"/>
            <a:ext cx="5042779" cy="1723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Electric field intensity at SiV</a:t>
            </a:r>
            <a:r>
              <a:rPr lang="en-US" sz="3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r>
              <a:rPr lang="en-US" sz="3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layer around 30% of peak value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20286133" y="14448801"/>
            <a:ext cx="12649970" cy="977"/>
          </a:xfrm>
          <a:prstGeom prst="line">
            <a:avLst/>
          </a:prstGeom>
          <a:noFill/>
          <a:ln w="635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TextBox 126"/>
          <p:cNvSpPr txBox="1"/>
          <p:nvPr/>
        </p:nvSpPr>
        <p:spPr>
          <a:xfrm>
            <a:off x="9324709" y="21197713"/>
            <a:ext cx="5624449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Collaboration with Jeff Thompson, Loren Pfeiffer</a:t>
            </a:r>
            <a:endParaRPr lang="en-US" sz="2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9877625" y="4301839"/>
            <a:ext cx="1508772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air</a:t>
            </a:r>
            <a:endParaRPr lang="en-US" sz="2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0742055" y="4305749"/>
            <a:ext cx="1508772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diamond</a:t>
            </a:r>
            <a:endParaRPr lang="en-US" sz="2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625" y="252078"/>
            <a:ext cx="4485291" cy="31355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84466" y="10963360"/>
            <a:ext cx="3454676" cy="264157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8105655" y="8064351"/>
            <a:ext cx="4271622" cy="3364130"/>
            <a:chOff x="28105655" y="8065731"/>
            <a:chExt cx="4271622" cy="3364130"/>
          </a:xfrm>
        </p:grpSpPr>
        <p:sp>
          <p:nvSpPr>
            <p:cNvPr id="51" name="TextBox 50"/>
            <p:cNvSpPr txBox="1"/>
            <p:nvPr/>
          </p:nvSpPr>
          <p:spPr>
            <a:xfrm>
              <a:off x="29126311" y="10998976"/>
              <a:ext cx="3011400" cy="430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defTabSz="4074269" rtl="0" latinLnBrk="1" hangingPunct="0"/>
              <a:r>
                <a:rPr lang="en-US" sz="2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Number of mirror holes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27430150" y="9316910"/>
              <a:ext cx="1781896" cy="430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defTabSz="4074269" rtl="0" latinLnBrk="1" hangingPunct="0"/>
              <a:r>
                <a:rPr lang="en-US" sz="22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Quality factor</a:t>
              </a:r>
              <a:endParaRPr lang="en-US" sz="2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655526" y="8065731"/>
              <a:ext cx="3721751" cy="2933245"/>
            </a:xfrm>
            <a:prstGeom prst="rect">
              <a:avLst/>
            </a:prstGeom>
          </p:spPr>
        </p:pic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672073" y="11201286"/>
            <a:ext cx="1211573" cy="2409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2731867" y="10363204"/>
                <a:ext cx="1782924" cy="5747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mr-IN" sz="220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i="1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200" i="1" smtClean="0">
                                      <a:latin typeface="Cambria Math" charset="0"/>
                                      <a:ea typeface="Helvetica Neue" charset="0"/>
                                      <a:cs typeface="Helvetica Neue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hr-HR" sz="2200" i="1" smtClean="0">
                                          <a:latin typeface="Cambria Math" charset="0"/>
                                          <a:ea typeface="Helvetica Neue" charset="0"/>
                                          <a:cs typeface="Helvetica Neue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Helvetica Neue" charset="0"/>
                                          <a:cs typeface="Helvetica Neue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200" i="1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200" i="1" smtClean="0">
                                      <a:latin typeface="Cambria Math" charset="0"/>
                                      <a:ea typeface="Helvetica Neue" charset="0"/>
                                      <a:cs typeface="Helvetica Neue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charset="0"/>
                                          <a:ea typeface="Helvetica Neue" charset="0"/>
                                          <a:cs typeface="Helvetica Neue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200" i="1" smtClean="0">
                                              <a:latin typeface="Cambria Math" charset="0"/>
                                              <a:ea typeface="Helvetica Neue" charset="0"/>
                                              <a:cs typeface="Helvetica Neue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  <a:ea typeface="Helvetica Neue" charset="0"/>
                                              <a:cs typeface="Helvetica Neue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Helvetica Neue" charset="0"/>
                                          <a:cs typeface="Helvetica Neue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Helvetica Neue" charset="0"/>
                                  <a:cs typeface="Helvetica Neue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1867" y="10363204"/>
                <a:ext cx="1782924" cy="57470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1441326" y="13539643"/>
            <a:ext cx="67261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-400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023490" y="13539642"/>
            <a:ext cx="56361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400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3495891" y="13535277"/>
            <a:ext cx="24942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560502" y="10854007"/>
            <a:ext cx="24942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6745792" y="10858945"/>
            <a:ext cx="24942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3192122" y="13865204"/>
            <a:ext cx="85696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y</a:t>
            </a:r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(nm)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320852" y="11557346"/>
            <a:ext cx="56361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00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207543" y="12761297"/>
            <a:ext cx="67261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-2</a:t>
            </a:r>
            <a:r>
              <a:rPr kumimoji="0" lang="en-US" sz="2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Calibri"/>
              </a:rPr>
              <a:t>00</a:t>
            </a: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477947" y="12190433"/>
            <a:ext cx="24942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20519591" y="12190431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z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(nm)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681063" y="10438612"/>
            <a:ext cx="119359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y</a:t>
            </a: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= 0 nm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0726833" y="14626283"/>
            <a:ext cx="1165044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defTabSz="4074269" rtl="0" hangingPunct="0"/>
            <a:r>
              <a:rPr lang="en-US" sz="4000" dirty="0" smtClean="0">
                <a:solidFill>
                  <a:srgbClr val="000000"/>
                </a:solidFill>
                <a:latin typeface="+mj-lt"/>
              </a:rPr>
              <a:t>On-chip quantum frequency conversion scheme</a:t>
            </a:r>
            <a:endParaRPr lang="en-US" sz="4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0396735" y="21115474"/>
            <a:ext cx="1008223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/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Experiments with other material platforms:</a:t>
            </a:r>
          </a:p>
          <a:p>
            <a:pPr indent="-571500" algn="l" defTabSz="4074269" rtl="0" hangingPunct="0"/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Srinivasan group, Nat. Photonics, 2016 (</a:t>
            </a:r>
            <a:r>
              <a:rPr lang="en-US" sz="20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SiN</a:t>
            </a:r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); </a:t>
            </a:r>
            <a:r>
              <a:rPr lang="en-US" sz="20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Radic</a:t>
            </a:r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group, PRL, 2010 (SiO</a:t>
            </a:r>
            <a:r>
              <a:rPr lang="en-US" sz="2000" baseline="-25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 </a:t>
            </a:r>
            <a:endParaRPr lang="en-US" sz="2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818" y="18735338"/>
            <a:ext cx="1073876" cy="704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632567" y="18735338"/>
            <a:ext cx="704794" cy="7029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431" y="19725113"/>
            <a:ext cx="862650" cy="8643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527" y="19725113"/>
            <a:ext cx="859858" cy="8643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258" y="20996800"/>
            <a:ext cx="1138330" cy="5835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0260419" y="20526789"/>
            <a:ext cx="1086674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/>
            <a:r>
              <a:rPr lang="en-US" sz="1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FA9550-17-0158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1377343" y="20526789"/>
            <a:ext cx="121422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ctr" defTabSz="4074269" rtl="0" hangingPunct="0"/>
            <a:r>
              <a:rPr lang="en-US" sz="1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EFRI</a:t>
            </a:r>
          </a:p>
          <a:p>
            <a:pPr indent="-571500" algn="ctr" defTabSz="4074269" rtl="0" hangingPunct="0"/>
            <a:r>
              <a:rPr lang="en-US" sz="1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ACQUIRE 1640959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1501336" y="19401131"/>
            <a:ext cx="966237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/>
            <a:r>
              <a:rPr lang="en-US" sz="10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DMR-1420541</a:t>
            </a:r>
            <a:endParaRPr lang="en-US" sz="1000" dirty="0" smtClean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0639080" y="21546014"/>
            <a:ext cx="170468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571500" algn="l" defTabSz="4074269" rtl="0" hangingPunct="0"/>
            <a:r>
              <a:rPr lang="is-IS" sz="10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YFA program: D18AP00047</a:t>
            </a:r>
            <a:endParaRPr lang="en-US" sz="1000" dirty="0" smtClean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525236" y="6578548"/>
            <a:ext cx="5486400" cy="36576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25348990" y="7001998"/>
            <a:ext cx="1052530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Q ~ 10</a:t>
            </a:r>
            <a:r>
              <a:rPr lang="en-US" sz="2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2200" baseline="300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20948715" y="8190884"/>
            <a:ext cx="184601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Intensity (</a:t>
            </a:r>
            <a:r>
              <a:rPr lang="en-US" sz="22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a.u</a:t>
            </a:r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.)</a:t>
            </a:r>
            <a:endParaRPr lang="en-US" sz="2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841365" y="9754337"/>
            <a:ext cx="79925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972.5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6211092" y="9750833"/>
            <a:ext cx="56361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975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3167494" y="9911325"/>
            <a:ext cx="220188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Wavelength (nm)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378083" y="18500339"/>
            <a:ext cx="3402800" cy="2567757"/>
          </a:xfrm>
          <a:prstGeom prst="rect">
            <a:avLst/>
          </a:prstGeom>
        </p:spPr>
      </p:pic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04849"/>
              </p:ext>
            </p:extLst>
          </p:nvPr>
        </p:nvGraphicFramePr>
        <p:xfrm>
          <a:off x="25348990" y="15360061"/>
          <a:ext cx="7201021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2540"/>
                <a:gridCol w="3268481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2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 dB attenuation distance in single mode fibers</a:t>
                      </a:r>
                      <a:endParaRPr lang="en-US" sz="2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Yb</a:t>
                      </a:r>
                      <a:r>
                        <a:rPr lang="en-US" sz="2200" baseline="30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+</a:t>
                      </a:r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ions: 370 nm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 50 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NV</a:t>
                      </a:r>
                      <a:r>
                        <a:rPr lang="en-US" sz="2200" baseline="30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</a:t>
                      </a:r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center: 637 nm</a:t>
                      </a:r>
                      <a:r>
                        <a:rPr lang="en-US" sz="2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300 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SiV</a:t>
                      </a:r>
                      <a:r>
                        <a:rPr lang="en-US" sz="2200" baseline="30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</a:t>
                      </a:r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center: 737 nm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520 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Rb</a:t>
                      </a:r>
                      <a:r>
                        <a:rPr lang="en-US" sz="2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atom: 780 nm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750 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SiV</a:t>
                      </a:r>
                      <a:r>
                        <a:rPr lang="en-US" sz="2200" baseline="30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center &amp; QDs: ~946 nm 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1.5 km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Telecom C-band:</a:t>
                      </a:r>
                      <a:r>
                        <a:rPr lang="en-US" sz="2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1550 nm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15 km</a:t>
                      </a:r>
                      <a:endParaRPr lang="en-US" sz="2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8" name="Group 157"/>
          <p:cNvGrpSpPr/>
          <p:nvPr/>
        </p:nvGrpSpPr>
        <p:grpSpPr>
          <a:xfrm>
            <a:off x="20346399" y="15812933"/>
            <a:ext cx="4640074" cy="2894785"/>
            <a:chOff x="20346399" y="15901399"/>
            <a:chExt cx="4640074" cy="2894785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21462410" y="18780840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21462409" y="16769160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22158590" y="16782433"/>
              <a:ext cx="0" cy="128016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arrow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22158590" y="18052151"/>
              <a:ext cx="0" cy="731520"/>
            </a:xfrm>
            <a:prstGeom prst="straightConnector1">
              <a:avLst/>
            </a:prstGeom>
            <a:noFill/>
            <a:ln w="25400" cap="flat">
              <a:solidFill>
                <a:schemeClr val="accent2">
                  <a:lumMod val="75000"/>
                </a:schemeClr>
              </a:solidFill>
              <a:prstDash val="solid"/>
              <a:bevel/>
              <a:tailEnd type="arrow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23303690" y="16788033"/>
              <a:ext cx="0" cy="1280160"/>
            </a:xfrm>
            <a:prstGeom prst="straightConnector1">
              <a:avLst/>
            </a:prstGeom>
            <a:noFill/>
            <a:ln w="25400" cap="flat">
              <a:solidFill>
                <a:schemeClr val="accent1">
                  <a:lumMod val="75000"/>
                </a:schemeClr>
              </a:solidFill>
              <a:prstDash val="solid"/>
              <a:bevel/>
              <a:tailEnd type="arrow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23303690" y="18062593"/>
              <a:ext cx="0" cy="731520"/>
            </a:xfrm>
            <a:prstGeom prst="straightConnector1">
              <a:avLst/>
            </a:prstGeom>
            <a:noFill/>
            <a:ln w="25400" cap="flat">
              <a:solidFill>
                <a:schemeClr val="accent2"/>
              </a:solidFill>
              <a:prstDash val="sysDash"/>
              <a:bevel/>
              <a:tailEnd type="arrow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5" name="TextBox 164"/>
            <p:cNvSpPr txBox="1"/>
            <p:nvPr/>
          </p:nvSpPr>
          <p:spPr>
            <a:xfrm>
              <a:off x="20582908" y="18105513"/>
              <a:ext cx="1557625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indent="-571500" algn="ctr" defTabSz="4074269" rtl="0" hangingPunct="0">
                <a:spcAft>
                  <a:spcPts val="1200"/>
                </a:spcAft>
              </a:pPr>
              <a:r>
                <a:rPr lang="en-US" sz="26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Pump 1</a:t>
              </a:r>
              <a:endPara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3353430" y="17065557"/>
              <a:ext cx="1571524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indent="-571500" algn="ctr" defTabSz="4074269" rtl="0" hangingPunct="0">
                <a:spcAft>
                  <a:spcPts val="1200"/>
                </a:spcAft>
              </a:pPr>
              <a:r>
                <a:rPr lang="en-US" sz="26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Pump 2</a:t>
              </a:r>
              <a:endPara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0346399" y="16910893"/>
              <a:ext cx="1740766" cy="104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indent="-571500" algn="ctr" defTabSz="4074269" rtl="0" hangingPunct="0"/>
              <a:r>
                <a:rPr lang="en-US" sz="26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SiV</a:t>
              </a:r>
              <a:r>
                <a:rPr lang="en-US" sz="2600" baseline="300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</a:t>
              </a:r>
            </a:p>
            <a:p>
              <a:pPr indent="-571500" algn="ctr" defTabSz="4074269" rtl="0" hangingPunct="0">
                <a:spcAft>
                  <a:spcPts val="1200"/>
                </a:spcAft>
              </a:pPr>
              <a:r>
                <a:rPr lang="en-US" sz="26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emission</a:t>
              </a:r>
              <a:endPara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3291911" y="18149855"/>
              <a:ext cx="1694562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indent="-571500" algn="ctr" defTabSz="4074269" rtl="0" hangingPunct="0">
                <a:spcAft>
                  <a:spcPts val="1200"/>
                </a:spcAft>
              </a:pPr>
              <a:r>
                <a:rPr lang="en-US" sz="26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1550 nm</a:t>
              </a:r>
              <a:endParaRPr lang="en-US" sz="2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1900174" y="15901399"/>
              <a:ext cx="186766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indent="-571500" algn="l" defTabSz="4074269" rtl="0" hangingPunct="0">
                <a:spcAft>
                  <a:spcPts val="1200"/>
                </a:spcAft>
              </a:pPr>
              <a:r>
                <a:rPr lang="en-US" sz="3200" smtClean="0">
                  <a:solidFill>
                    <a:srgbClr val="000000"/>
                  </a:solidFill>
                  <a:latin typeface="+mj-lt"/>
                </a:rPr>
                <a:t>FWM-BS</a:t>
              </a:r>
              <a:endParaRPr lang="en-US" sz="3200" dirty="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184" y="18846030"/>
            <a:ext cx="5395443" cy="1903772"/>
          </a:xfrm>
          <a:prstGeom prst="rect">
            <a:avLst/>
          </a:prstGeom>
        </p:spPr>
      </p:pic>
      <p:sp>
        <p:nvSpPr>
          <p:cNvPr id="171" name="TextBox 170"/>
          <p:cNvSpPr txBox="1"/>
          <p:nvPr/>
        </p:nvSpPr>
        <p:spPr>
          <a:xfrm>
            <a:off x="27220156" y="20969523"/>
            <a:ext cx="220188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Wavelength (nm)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72" name="TextBox 171"/>
          <p:cNvSpPr txBox="1"/>
          <p:nvPr/>
        </p:nvSpPr>
        <p:spPr>
          <a:xfrm rot="16200000">
            <a:off x="24849705" y="19566209"/>
            <a:ext cx="2620267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defTabSz="4074269" rtl="0" latinLnBrk="1" hangingPunct="0"/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Group velocity (</a:t>
            </a:r>
            <a:r>
              <a:rPr lang="en-US" sz="2200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a.u</a:t>
            </a:r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.)</a:t>
            </a:r>
            <a:endParaRPr lang="en-US" sz="2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6884135" y="18567870"/>
            <a:ext cx="614910" cy="430885"/>
          </a:xfrm>
          <a:prstGeom prst="rect">
            <a:avLst/>
          </a:prstGeom>
          <a:solidFill>
            <a:srgbClr val="DBEEF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SiV</a:t>
            </a:r>
            <a:r>
              <a:rPr lang="en-US" sz="2200" baseline="30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8413167" y="18563540"/>
            <a:ext cx="1196800" cy="430885"/>
          </a:xfrm>
          <a:prstGeom prst="rect">
            <a:avLst/>
          </a:prstGeom>
          <a:solidFill>
            <a:srgbClr val="DBEEF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074269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1550 nm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074269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074269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074269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074269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20053</TotalTime>
  <Words>434</Words>
  <Application>Microsoft Macintosh PowerPoint</Application>
  <PresentationFormat>Custom</PresentationFormat>
  <Paragraphs>87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Avenir Roman</vt:lpstr>
      <vt:lpstr>Calibri</vt:lpstr>
      <vt:lpstr>Cambria Math</vt:lpstr>
      <vt:lpstr>Helvetica</vt:lpstr>
      <vt:lpstr>Helvetica Neue</vt:lpstr>
      <vt:lpstr>Symbol</vt:lpstr>
      <vt:lpstr>Arial</vt:lpstr>
      <vt:lpstr>Default</vt:lpstr>
      <vt:lpstr>Nanophotonics for telecom quantum networks based on neutral silicon vacancy centers in diamond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Hyperpolarization of Donor Electron Spins in Silicon Using a Tunable DBR Laser Brendon C. Rose1, Gary Wolfowicz2, Helge Riemann3, Nikolai V. Abrosimov3, Peter Becker4, Hans-Joachin Pohl5,  Alexei M. Tyryshkin1, Michael L.W. Thewalt6, Kohei M. Itoh7, John J.L. Morton2,  S. A. Lyon1 1Department of Electrical Engineering, Princeton University , 2London Centre for Nanotechnology, University College London, 3Institute for Crystal Growth, Germany 4Physikalisch-Technische Bundesanstalt, Germany, 5Vitcon Projectconsult GmbH, Germany, 6Department of Physics, Simon Fraser University 7School of Fundamental Science and Technology, Keio University, Japan</dc:title>
  <dc:creator>Brendon Rose</dc:creator>
  <cp:lastModifiedBy>Ding Huang</cp:lastModifiedBy>
  <cp:revision>489</cp:revision>
  <cp:lastPrinted>2018-07-19T15:13:34Z</cp:lastPrinted>
  <dcterms:modified xsi:type="dcterms:W3CDTF">2019-05-16T21:09:22Z</dcterms:modified>
</cp:coreProperties>
</file>